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71" r:id="rId3"/>
    <p:sldId id="261" r:id="rId4"/>
    <p:sldId id="270" r:id="rId5"/>
    <p:sldId id="262" r:id="rId6"/>
    <p:sldId id="263" r:id="rId7"/>
    <p:sldId id="264" r:id="rId8"/>
    <p:sldId id="265" r:id="rId9"/>
    <p:sldId id="266" r:id="rId10"/>
    <p:sldId id="269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82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564" autoAdjust="0"/>
  </p:normalViewPr>
  <p:slideViewPr>
    <p:cSldViewPr snapToGrid="0">
      <p:cViewPr varScale="1">
        <p:scale>
          <a:sx n="81" d="100"/>
          <a:sy n="81" d="100"/>
        </p:scale>
        <p:origin x="269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gif>
</file>

<file path=ppt/media/image17.gif>
</file>

<file path=ppt/media/image18.PNG>
</file>

<file path=ppt/media/image19.PN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4C5FA7-06B2-4DCB-99CD-6944142A6EC7}" type="datetimeFigureOut">
              <a:rPr lang="en-US" smtClean="0"/>
              <a:t>4/24/2021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CC4AB1-8B08-48A4-BB71-8004591553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92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Objetivos:</a:t>
            </a:r>
          </a:p>
          <a:p>
            <a:r>
              <a:rPr lang="pt-PT" dirty="0"/>
              <a:t>Motivação para uso</a:t>
            </a:r>
          </a:p>
          <a:p>
            <a:r>
              <a:rPr lang="pt-PT" dirty="0"/>
              <a:t>Familiarização com o projeto</a:t>
            </a:r>
          </a:p>
          <a:p>
            <a:r>
              <a:rPr lang="pt-PT" dirty="0"/>
              <a:t>base para pesquisa </a:t>
            </a:r>
            <a:r>
              <a:rPr lang="pt-PT" dirty="0" err="1"/>
              <a:t>autonoma</a:t>
            </a:r>
            <a:endParaRPr lang="pt-PT" dirty="0"/>
          </a:p>
          <a:p>
            <a:r>
              <a:rPr lang="pt-PT" dirty="0"/>
              <a:t>Bases de UI</a:t>
            </a:r>
          </a:p>
          <a:p>
            <a:endParaRPr lang="en-US" dirty="0"/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C4AB1-8B08-48A4-BB71-8004591553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627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C4AB1-8B08-48A4-BB71-8004591553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080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Porquê um game </a:t>
            </a:r>
            <a:r>
              <a:rPr lang="pt-PT" dirty="0" err="1"/>
              <a:t>engine</a:t>
            </a:r>
            <a:r>
              <a:rPr lang="pt-PT" dirty="0"/>
              <a:t> e </a:t>
            </a:r>
            <a:r>
              <a:rPr lang="pt-PT" dirty="0" err="1"/>
              <a:t>nao</a:t>
            </a:r>
            <a:r>
              <a:rPr lang="pt-PT" dirty="0"/>
              <a:t> </a:t>
            </a:r>
            <a:r>
              <a:rPr lang="pt-PT" dirty="0" err="1"/>
              <a:t>Matlab</a:t>
            </a:r>
            <a:r>
              <a:rPr lang="pt-PT" dirty="0"/>
              <a:t>/</a:t>
            </a:r>
            <a:r>
              <a:rPr lang="pt-PT" dirty="0" err="1"/>
              <a:t>Python</a:t>
            </a:r>
            <a:r>
              <a:rPr lang="pt-PT" dirty="0"/>
              <a:t>?</a:t>
            </a:r>
          </a:p>
          <a:p>
            <a:r>
              <a:rPr lang="pt-PT" dirty="0" err="1"/>
              <a:t>Facil</a:t>
            </a:r>
            <a:r>
              <a:rPr lang="pt-PT" dirty="0"/>
              <a:t> -Muito trabalho já esta feito (</a:t>
            </a:r>
            <a:r>
              <a:rPr lang="pt-PT" dirty="0" err="1"/>
              <a:t>botoes</a:t>
            </a:r>
            <a:r>
              <a:rPr lang="pt-PT" dirty="0"/>
              <a:t>)</a:t>
            </a:r>
          </a:p>
          <a:p>
            <a:r>
              <a:rPr lang="pt-PT" dirty="0" err="1"/>
              <a:t>Versatil</a:t>
            </a:r>
            <a:r>
              <a:rPr lang="pt-PT" dirty="0"/>
              <a:t> - Serve não só para jogos mas para aplicações</a:t>
            </a:r>
          </a:p>
          <a:p>
            <a:endParaRPr lang="pt-PT" dirty="0"/>
          </a:p>
          <a:p>
            <a:r>
              <a:rPr lang="pt-PT" dirty="0"/>
              <a:t>Leve - </a:t>
            </a:r>
            <a:r>
              <a:rPr lang="pt-PT" dirty="0" err="1"/>
              <a:t>Godot</a:t>
            </a:r>
            <a:r>
              <a:rPr lang="pt-PT" dirty="0"/>
              <a:t> tem </a:t>
            </a:r>
            <a:r>
              <a:rPr lang="en-US" b="0" i="1" dirty="0">
                <a:solidFill>
                  <a:srgbClr val="292929"/>
                </a:solidFill>
                <a:effectLst/>
                <a:latin typeface="charter"/>
              </a:rPr>
              <a:t>31.1 MB</a:t>
            </a:r>
          </a:p>
          <a:p>
            <a:r>
              <a:rPr lang="en-US" dirty="0"/>
              <a:t>Universal – </a:t>
            </a:r>
            <a:r>
              <a:rPr lang="en-US" dirty="0" err="1"/>
              <a:t>Compatibilidade</a:t>
            </a:r>
            <a:r>
              <a:rPr lang="en-US" dirty="0"/>
              <a:t> com Linux/Windows/Mac/Android/</a:t>
            </a:r>
            <a:r>
              <a:rPr lang="en-US" dirty="0" err="1"/>
              <a:t>Iphone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Possibilidade</a:t>
            </a:r>
            <a:r>
              <a:rPr lang="en-US" dirty="0"/>
              <a:t> </a:t>
            </a:r>
            <a:r>
              <a:rPr lang="en-US" dirty="0" err="1"/>
              <a:t>openGL</a:t>
            </a:r>
            <a:r>
              <a:rPr lang="en-US" dirty="0"/>
              <a:t>/HTML5/(Vulkan)</a:t>
            </a:r>
          </a:p>
          <a:p>
            <a:endParaRPr lang="en-US" dirty="0"/>
          </a:p>
          <a:p>
            <a:r>
              <a:rPr lang="en-US" dirty="0"/>
              <a:t>Godot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godot</a:t>
            </a:r>
            <a:r>
              <a:rPr lang="en-US" dirty="0"/>
              <a:t> e o </a:t>
            </a:r>
            <a:r>
              <a:rPr lang="en-US" dirty="0" err="1"/>
              <a:t>codigo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aberto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https://medium.com/swlh/what-makes-godot-engine-great-for-advance-gui-applications-b1cfb941df3b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C4AB1-8B08-48A4-BB71-80045915538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91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Porquê um game </a:t>
            </a:r>
            <a:r>
              <a:rPr lang="pt-PT" dirty="0" err="1"/>
              <a:t>engine</a:t>
            </a:r>
            <a:r>
              <a:rPr lang="pt-PT" dirty="0"/>
              <a:t> e </a:t>
            </a:r>
            <a:r>
              <a:rPr lang="pt-PT" dirty="0" err="1"/>
              <a:t>nao</a:t>
            </a:r>
            <a:r>
              <a:rPr lang="pt-PT" dirty="0"/>
              <a:t> </a:t>
            </a:r>
            <a:r>
              <a:rPr lang="pt-PT" dirty="0" err="1"/>
              <a:t>Matlab</a:t>
            </a:r>
            <a:r>
              <a:rPr lang="pt-PT" dirty="0"/>
              <a:t>/</a:t>
            </a:r>
            <a:r>
              <a:rPr lang="pt-PT" dirty="0" err="1"/>
              <a:t>Python</a:t>
            </a:r>
            <a:r>
              <a:rPr lang="pt-PT" dirty="0"/>
              <a:t>?</a:t>
            </a:r>
          </a:p>
          <a:p>
            <a:r>
              <a:rPr lang="pt-PT" dirty="0" err="1"/>
              <a:t>Facil</a:t>
            </a:r>
            <a:r>
              <a:rPr lang="pt-PT" dirty="0"/>
              <a:t> -Muito trabalho já esta feito (</a:t>
            </a:r>
            <a:r>
              <a:rPr lang="pt-PT" dirty="0" err="1"/>
              <a:t>botoes</a:t>
            </a:r>
            <a:r>
              <a:rPr lang="pt-PT" dirty="0"/>
              <a:t>)</a:t>
            </a:r>
          </a:p>
          <a:p>
            <a:r>
              <a:rPr lang="pt-PT" dirty="0" err="1"/>
              <a:t>Versatil</a:t>
            </a:r>
            <a:r>
              <a:rPr lang="pt-PT" dirty="0"/>
              <a:t> - Serve não só para jogos mas para aplicações</a:t>
            </a:r>
          </a:p>
          <a:p>
            <a:endParaRPr lang="pt-PT" dirty="0"/>
          </a:p>
          <a:p>
            <a:r>
              <a:rPr lang="pt-PT" dirty="0"/>
              <a:t>Leve - </a:t>
            </a:r>
            <a:r>
              <a:rPr lang="pt-PT" dirty="0" err="1"/>
              <a:t>Godot</a:t>
            </a:r>
            <a:r>
              <a:rPr lang="pt-PT" dirty="0"/>
              <a:t> tem </a:t>
            </a:r>
            <a:r>
              <a:rPr lang="en-US" b="0" i="1" dirty="0">
                <a:solidFill>
                  <a:srgbClr val="292929"/>
                </a:solidFill>
                <a:effectLst/>
                <a:latin typeface="charter"/>
              </a:rPr>
              <a:t>31.1 MB</a:t>
            </a:r>
          </a:p>
          <a:p>
            <a:r>
              <a:rPr lang="en-US" dirty="0"/>
              <a:t>Universal – </a:t>
            </a:r>
            <a:r>
              <a:rPr lang="en-US" dirty="0" err="1"/>
              <a:t>Compatibilidade</a:t>
            </a:r>
            <a:r>
              <a:rPr lang="en-US" dirty="0"/>
              <a:t> com Linux/Windows/Mac/Android/</a:t>
            </a:r>
            <a:r>
              <a:rPr lang="en-US" dirty="0" err="1"/>
              <a:t>Iphone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Possibilidade</a:t>
            </a:r>
            <a:r>
              <a:rPr lang="en-US" dirty="0"/>
              <a:t> </a:t>
            </a:r>
            <a:r>
              <a:rPr lang="en-US" dirty="0" err="1"/>
              <a:t>openGL</a:t>
            </a:r>
            <a:r>
              <a:rPr lang="en-US" dirty="0"/>
              <a:t>/HTML5/(Vulkan)</a:t>
            </a:r>
          </a:p>
          <a:p>
            <a:endParaRPr lang="en-US" dirty="0"/>
          </a:p>
          <a:p>
            <a:r>
              <a:rPr lang="en-US" dirty="0"/>
              <a:t>Godot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godot</a:t>
            </a:r>
            <a:r>
              <a:rPr lang="en-US" dirty="0"/>
              <a:t> e o </a:t>
            </a:r>
            <a:r>
              <a:rPr lang="en-US" dirty="0" err="1"/>
              <a:t>codigo</a:t>
            </a:r>
            <a:r>
              <a:rPr lang="en-US" dirty="0"/>
              <a:t>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aberto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https://medium.com/swlh/what-makes-godot-engine-great-for-advance-gui-applications-b1cfb941df3b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C4AB1-8B08-48A4-BB71-8004591553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5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CC4AB1-8B08-48A4-BB71-8004591553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46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E048F1-4EB9-401B-8D1E-D5514D87CA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562C5C-68A8-4147-A160-1E7F9325D8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01C9717-A6A1-4460-85E8-A567AE6AE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2CCCAD4-2064-442A-8867-88C65BAE6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01681E8-1145-4AFA-A070-36AA80CD4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66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8FE2D-4B3C-47D4-AD22-A57DBFEB0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E48EDF91-5BCE-4F1C-9DE6-FAD15D1C3B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56CD7B5-DD7F-4643-9597-E0ABAA548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6DEE184-F816-4BCB-B094-7A83D6516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8757863-5B06-49A6-A10F-6F7B1BBFA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500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54C9974-A0C9-4D3D-8E56-FF07CB4F25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F6413F0-90E9-41BD-9B0F-838A9537F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CAB315E-E2BE-48C9-B197-874AF43F8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53259BD-146E-4699-B6C1-8B6B78D51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CAC1EB9-F313-44E4-9911-F34D7553D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208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450A32-43CA-4C41-B58C-2C70F37D4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3B56679-3255-42DC-8FEF-4F16AA394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4F4F369-1E66-43A5-88DD-FE7EB25D3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D368143-D5E5-4DA2-98E6-7B7091F14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0D6CAB3-A283-4147-9892-B3828B504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7234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2D0783-33B9-42CF-90AF-51BF73FAB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3B93E12-393C-4F41-BBF6-A200DAAA5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3795291-9109-48A1-8D6C-8DFAC03AD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CBE19DD-7A8F-4C9E-8C3B-99AE1F09C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FC2B8D5-76F4-4539-B2BB-D4015A197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935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E69D56-25F4-4168-8125-27057125C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AA54322-C16A-49A7-8C1E-4E65E5DA15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80530CBB-91AB-4C4F-B231-0A54C74E4C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3D7AEA65-1B3E-4497-AFBB-8BF563792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F130C1B-F584-48B7-807B-0D18E09B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F98EE21-5F79-4C0F-928E-A95E93D35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69335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20DF7B-EAFA-44E7-80FD-14C7719A6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CAE7B99-5C72-4D83-A896-F82DFD3FA2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0E7A15FD-7A6F-42F1-8640-2EE433CF3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C1DB005-F82D-4465-8902-F5B2271811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50B1CEFE-1B22-43DD-8D43-EC55EB9931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1F4011ED-3C77-4C8F-81DC-30E885FD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470EF904-6D3D-4E70-B2F9-699A736B4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49530428-3272-4454-97DE-6FB349DBD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49529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6FF636-FD45-4032-BAF0-5475ECFAB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CDB2FA68-8BEA-4814-9D21-66FB1B53A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DD5870C0-7221-4330-9365-34EFD0591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7F9A2189-C2D7-4E6D-A079-4F083FE1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32862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CCDFA747-07E8-4BD5-B7C7-3BF14D43E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F628B970-EF34-49BB-956F-1AF04670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F78FACE-C179-41B0-8E88-77E9A8B2A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81571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42E163-B4A8-4FA4-B4F5-E1E7379E6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CA58BEC-8A79-4321-A39A-819B8BB85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C1F6780-E9BF-433B-9651-A7EC61232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A6F115D-D7EF-43B9-8499-0DAA1C024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BA6FD9B-E32D-4A8F-8E2C-DD8AF216E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D70E3F2-C3FD-42F5-88B8-8B72F54F3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41125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BE7FA-C6EF-4A7E-B2D1-E9099D432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B9A90EDF-94A0-471A-AF57-59144CB4FD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33A719D-00E3-4F1E-AACA-B4B89A197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7A3FEEE-CD4F-45DE-B417-5E4724DFF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E262070-9EA9-4F3B-B63E-CAA552144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9DA7761-5CB0-4EC6-BA87-5ED0A83F1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4880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F6D48076-F1E4-44C3-8D22-016836FA3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9078B818-A0B0-4F41-8D59-73C8AF6D2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3730501-D2D9-4630-844D-731776D950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3F303-2DB0-4302-92CE-80133E9048DD}" type="datetimeFigureOut">
              <a:rPr lang="pt-PT" smtClean="0"/>
              <a:t>24/04/2021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A98F07B-58F1-4F75-96FA-A80E3C3222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A61C07E-1F33-415B-9A48-FEF59C37E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049BE-3437-40EB-8032-8756B51E0D4A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3905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gif"/><Relationship Id="rId3" Type="http://schemas.openxmlformats.org/officeDocument/2006/relationships/image" Target="../media/image6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docs.godotengine.org/en/stable/" TargetMode="Externa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1.jpg"/><Relationship Id="rId4" Type="http://schemas.openxmlformats.org/officeDocument/2006/relationships/image" Target="../media/image20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99FCE95F-9977-4255-ACE0-637A89B3F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24" r="13424"/>
          <a:stretch/>
        </p:blipFill>
        <p:spPr bwMode="auto">
          <a:xfrm>
            <a:off x="3365045" y="-1237532"/>
            <a:ext cx="11156386" cy="8578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EE8C4225-FE1E-402D-ADA2-6BE16C63B48D}"/>
              </a:ext>
            </a:extLst>
          </p:cNvPr>
          <p:cNvSpPr/>
          <p:nvPr/>
        </p:nvSpPr>
        <p:spPr>
          <a:xfrm>
            <a:off x="0" y="0"/>
            <a:ext cx="9033163" cy="6858000"/>
          </a:xfrm>
          <a:custGeom>
            <a:avLst/>
            <a:gdLst>
              <a:gd name="connsiteX0" fmla="*/ 0 w 5015345"/>
              <a:gd name="connsiteY0" fmla="*/ 0 h 6858000"/>
              <a:gd name="connsiteX1" fmla="*/ 5015345 w 5015345"/>
              <a:gd name="connsiteY1" fmla="*/ 0 h 6858000"/>
              <a:gd name="connsiteX2" fmla="*/ 5015345 w 5015345"/>
              <a:gd name="connsiteY2" fmla="*/ 6858000 h 6858000"/>
              <a:gd name="connsiteX3" fmla="*/ 0 w 5015345"/>
              <a:gd name="connsiteY3" fmla="*/ 6858000 h 6858000"/>
              <a:gd name="connsiteX4" fmla="*/ 0 w 5015345"/>
              <a:gd name="connsiteY4" fmla="*/ 0 h 6858000"/>
              <a:gd name="connsiteX0" fmla="*/ 0 w 9033163"/>
              <a:gd name="connsiteY0" fmla="*/ 0 h 6858000"/>
              <a:gd name="connsiteX1" fmla="*/ 9033163 w 9033163"/>
              <a:gd name="connsiteY1" fmla="*/ 0 h 6858000"/>
              <a:gd name="connsiteX2" fmla="*/ 5015345 w 9033163"/>
              <a:gd name="connsiteY2" fmla="*/ 6858000 h 6858000"/>
              <a:gd name="connsiteX3" fmla="*/ 0 w 9033163"/>
              <a:gd name="connsiteY3" fmla="*/ 6858000 h 6858000"/>
              <a:gd name="connsiteX4" fmla="*/ 0 w 9033163"/>
              <a:gd name="connsiteY4" fmla="*/ 0 h 6858000"/>
              <a:gd name="connsiteX0" fmla="*/ 0 w 9033163"/>
              <a:gd name="connsiteY0" fmla="*/ 0 h 6858000"/>
              <a:gd name="connsiteX1" fmla="*/ 9033163 w 9033163"/>
              <a:gd name="connsiteY1" fmla="*/ 0 h 6858000"/>
              <a:gd name="connsiteX2" fmla="*/ 5840969 w 9033163"/>
              <a:gd name="connsiteY2" fmla="*/ 6858000 h 6858000"/>
              <a:gd name="connsiteX3" fmla="*/ 0 w 9033163"/>
              <a:gd name="connsiteY3" fmla="*/ 6858000 h 6858000"/>
              <a:gd name="connsiteX4" fmla="*/ 0 w 9033163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33163" h="6858000">
                <a:moveTo>
                  <a:pt x="0" y="0"/>
                </a:moveTo>
                <a:lnTo>
                  <a:pt x="9033163" y="0"/>
                </a:lnTo>
                <a:lnTo>
                  <a:pt x="584096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5" name="TextBox 10">
            <a:extLst>
              <a:ext uri="{FF2B5EF4-FFF2-40B4-BE49-F238E27FC236}">
                <a16:creationId xmlns:a16="http://schemas.microsoft.com/office/drawing/2014/main" id="{CF76AD0D-CF6A-44F7-8560-02A4A1646DF6}"/>
              </a:ext>
            </a:extLst>
          </p:cNvPr>
          <p:cNvSpPr txBox="1"/>
          <p:nvPr/>
        </p:nvSpPr>
        <p:spPr>
          <a:xfrm>
            <a:off x="805754" y="1098696"/>
            <a:ext cx="5984471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WORKSHOP DE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GODOT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6FC007D7-5BA0-46C8-988C-B5E7DC82D2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4" y="204263"/>
            <a:ext cx="1580712" cy="611378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5C25E95-9F6A-4684-ADBD-DADC1A21C6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77"/>
          <a:stretch/>
        </p:blipFill>
        <p:spPr>
          <a:xfrm>
            <a:off x="6309154" y="242083"/>
            <a:ext cx="2057507" cy="535737"/>
          </a:xfrm>
          <a:prstGeom prst="rect">
            <a:avLst/>
          </a:prstGeom>
        </p:spPr>
      </p:pic>
      <p:sp>
        <p:nvSpPr>
          <p:cNvPr id="12" name="Retângulo 19">
            <a:extLst>
              <a:ext uri="{FF2B5EF4-FFF2-40B4-BE49-F238E27FC236}">
                <a16:creationId xmlns:a16="http://schemas.microsoft.com/office/drawing/2014/main" id="{4113A13E-97B8-4E41-AB84-4F8D3FFE6AC4}"/>
              </a:ext>
            </a:extLst>
          </p:cNvPr>
          <p:cNvSpPr/>
          <p:nvPr/>
        </p:nvSpPr>
        <p:spPr>
          <a:xfrm rot="5400000">
            <a:off x="3775129" y="-1414971"/>
            <a:ext cx="45719" cy="6690779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9">
            <a:extLst>
              <a:ext uri="{FF2B5EF4-FFF2-40B4-BE49-F238E27FC236}">
                <a16:creationId xmlns:a16="http://schemas.microsoft.com/office/drawing/2014/main" id="{AB304652-936A-4074-B4C9-13AAAE18C44D}"/>
              </a:ext>
            </a:extLst>
          </p:cNvPr>
          <p:cNvSpPr/>
          <p:nvPr/>
        </p:nvSpPr>
        <p:spPr>
          <a:xfrm rot="1485447">
            <a:off x="7311265" y="-836213"/>
            <a:ext cx="185758" cy="8530427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ECCD275-D563-4F6E-8519-AFEF797964E7}"/>
              </a:ext>
            </a:extLst>
          </p:cNvPr>
          <p:cNvSpPr txBox="1"/>
          <p:nvPr/>
        </p:nvSpPr>
        <p:spPr>
          <a:xfrm>
            <a:off x="391373" y="1963855"/>
            <a:ext cx="6810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b="1" dirty="0"/>
              <a:t>Introdução ao </a:t>
            </a:r>
            <a:r>
              <a:rPr lang="pt-PT" sz="2400" b="1" dirty="0" err="1"/>
              <a:t>Godot</a:t>
            </a:r>
            <a:r>
              <a:rPr lang="pt-PT" sz="2400" b="1" dirty="0"/>
              <a:t> para construção de aplicações 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E109B824-B974-4898-9054-5F75327893A2}"/>
              </a:ext>
            </a:extLst>
          </p:cNvPr>
          <p:cNvSpPr txBox="1"/>
          <p:nvPr/>
        </p:nvSpPr>
        <p:spPr>
          <a:xfrm>
            <a:off x="915943" y="2337962"/>
            <a:ext cx="5761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400" b="1" dirty="0">
                <a:solidFill>
                  <a:srgbClr val="11824C"/>
                </a:solidFill>
              </a:rPr>
              <a:t>UAV – ART | UAV – Alameda Research Team</a:t>
            </a:r>
          </a:p>
        </p:txBody>
      </p:sp>
      <p:pic>
        <p:nvPicPr>
          <p:cNvPr id="17" name="Imagem 16" descr="Uma imagem com texto, relógio&#10;&#10;Descrição gerada automaticamente">
            <a:extLst>
              <a:ext uri="{FF2B5EF4-FFF2-40B4-BE49-F238E27FC236}">
                <a16:creationId xmlns:a16="http://schemas.microsoft.com/office/drawing/2014/main" id="{BDE753D6-D6B4-46C0-ADB3-38C689665E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680" y="2876463"/>
            <a:ext cx="3508020" cy="3087783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ADD0FA47-E687-4350-A289-D079216B94E5}"/>
              </a:ext>
            </a:extLst>
          </p:cNvPr>
          <p:cNvSpPr txBox="1"/>
          <p:nvPr/>
        </p:nvSpPr>
        <p:spPr>
          <a:xfrm>
            <a:off x="4121431" y="6307030"/>
            <a:ext cx="16658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2400" dirty="0"/>
              <a:t>24/04/2021</a:t>
            </a:r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8FAC85B5-3955-4948-9FF6-604C4322052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89" y="6023224"/>
            <a:ext cx="1844464" cy="74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88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1844387" y="218331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DÚVIDAS OU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QUESTÕES ?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TextBox 10">
            <a:extLst>
              <a:ext uri="{FF2B5EF4-FFF2-40B4-BE49-F238E27FC236}">
                <a16:creationId xmlns:a16="http://schemas.microsoft.com/office/drawing/2014/main" id="{33A5309F-5E8B-43C8-9476-EB72EC4B232E}"/>
              </a:ext>
            </a:extLst>
          </p:cNvPr>
          <p:cNvSpPr txBox="1"/>
          <p:nvPr/>
        </p:nvSpPr>
        <p:spPr>
          <a:xfrm>
            <a:off x="11895810" y="6551069"/>
            <a:ext cx="288001" cy="32316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dirty="0">
                <a:solidFill>
                  <a:srgbClr val="11824C"/>
                </a:solidFill>
                <a:latin typeface="Bebas Neue" panose="020B0606020202050201" pitchFamily="34" charset="0"/>
                <a:sym typeface="Avenir Book"/>
              </a:rPr>
              <a:t>10</a:t>
            </a:r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pic>
        <p:nvPicPr>
          <p:cNvPr id="42" name="Imagem 41" descr="Uma imagem com texto, relógio&#10;&#10;Descrição gerada automaticamente">
            <a:extLst>
              <a:ext uri="{FF2B5EF4-FFF2-40B4-BE49-F238E27FC236}">
                <a16:creationId xmlns:a16="http://schemas.microsoft.com/office/drawing/2014/main" id="{105A5AFD-4CB8-4B97-A46F-90F66C0BC5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335" y="1156601"/>
            <a:ext cx="5163329" cy="4544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185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2" y="22329"/>
            <a:ext cx="9509109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PORQUÊ APRENDER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GAME ENGINES?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44" name="Agrupar 43">
            <a:extLst>
              <a:ext uri="{FF2B5EF4-FFF2-40B4-BE49-F238E27FC236}">
                <a16:creationId xmlns:a16="http://schemas.microsoft.com/office/drawing/2014/main" id="{068F1DE2-B7E9-4B66-B758-7912C24C12ED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BF116C0-A20E-4BFA-A067-0CBDC9CC914C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6" name="Conexão reta 45">
              <a:extLst>
                <a:ext uri="{FF2B5EF4-FFF2-40B4-BE49-F238E27FC236}">
                  <a16:creationId xmlns:a16="http://schemas.microsoft.com/office/drawing/2014/main" id="{C1DFD9DF-E5B8-42E2-9BBC-C18F8E529A56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DC5B48B-D001-45B0-BD4E-70ABF191D219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8" name="Conexão reta 47">
              <a:extLst>
                <a:ext uri="{FF2B5EF4-FFF2-40B4-BE49-F238E27FC236}">
                  <a16:creationId xmlns:a16="http://schemas.microsoft.com/office/drawing/2014/main" id="{F3C3B488-71E4-4E4F-84BC-88C79F66BDC2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97E58FF-CD4B-4CF1-B11B-CC7DCFB3B0E0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3FA0E7A-B76A-4D8F-81C2-78A797AD95D3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1" name="Conexão reta 50">
              <a:extLst>
                <a:ext uri="{FF2B5EF4-FFF2-40B4-BE49-F238E27FC236}">
                  <a16:creationId xmlns:a16="http://schemas.microsoft.com/office/drawing/2014/main" id="{5474BE90-F55E-438B-BAAB-C715B8A5CE89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D737912-288D-415A-952B-9162870D0B29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3" name="Conexão reta 52">
              <a:extLst>
                <a:ext uri="{FF2B5EF4-FFF2-40B4-BE49-F238E27FC236}">
                  <a16:creationId xmlns:a16="http://schemas.microsoft.com/office/drawing/2014/main" id="{31F1DD69-7BB9-481F-BF24-9DE6ED4425A6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6D46328-40F5-43A0-AC6C-F08FD8DC0F3D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5" name="Conexão reta 54">
              <a:extLst>
                <a:ext uri="{FF2B5EF4-FFF2-40B4-BE49-F238E27FC236}">
                  <a16:creationId xmlns:a16="http://schemas.microsoft.com/office/drawing/2014/main" id="{B00A4386-F91B-4720-A3E0-3F1B3924BD4F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C7D7B597-4B2E-491E-8A07-D45FB16A9CE3}"/>
              </a:ext>
            </a:extLst>
          </p:cNvPr>
          <p:cNvSpPr/>
          <p:nvPr/>
        </p:nvSpPr>
        <p:spPr>
          <a:xfrm>
            <a:off x="2784354" y="6350862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7" name="Picture 6" descr="A picture containing text, person, indoor&#10;&#10;Description automatically generated">
            <a:extLst>
              <a:ext uri="{FF2B5EF4-FFF2-40B4-BE49-F238E27FC236}">
                <a16:creationId xmlns:a16="http://schemas.microsoft.com/office/drawing/2014/main" id="{8AC02FBF-317F-4EDC-9614-9DCC21A018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81" y="1819999"/>
            <a:ext cx="4485167" cy="2922154"/>
          </a:xfrm>
          <a:prstGeom prst="rect">
            <a:avLst/>
          </a:prstGeom>
        </p:spPr>
      </p:pic>
      <p:pic>
        <p:nvPicPr>
          <p:cNvPr id="9" name="Picture 8" descr="A picture containing car&#10;&#10;Description automatically generated">
            <a:extLst>
              <a:ext uri="{FF2B5EF4-FFF2-40B4-BE49-F238E27FC236}">
                <a16:creationId xmlns:a16="http://schemas.microsoft.com/office/drawing/2014/main" id="{B66C3DB5-F7BC-4240-94DD-BA6C021994F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408" y="1068652"/>
            <a:ext cx="4549111" cy="2068424"/>
          </a:xfrm>
          <a:prstGeom prst="rect">
            <a:avLst/>
          </a:prstGeom>
        </p:spPr>
      </p:pic>
      <p:pic>
        <p:nvPicPr>
          <p:cNvPr id="16" name="Picture 15" descr="A picture containing text, computer, electronics, display&#10;&#10;Description automatically generated">
            <a:extLst>
              <a:ext uri="{FF2B5EF4-FFF2-40B4-BE49-F238E27FC236}">
                <a16:creationId xmlns:a16="http://schemas.microsoft.com/office/drawing/2014/main" id="{E9F0C7B1-BD4C-417E-BEF7-DD6CB4EC36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972" y="3394733"/>
            <a:ext cx="4834647" cy="261876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B5FE18-034C-4ED2-A4D2-A8AA8F547F41}"/>
              </a:ext>
            </a:extLst>
          </p:cNvPr>
          <p:cNvSpPr txBox="1"/>
          <p:nvPr/>
        </p:nvSpPr>
        <p:spPr>
          <a:xfrm>
            <a:off x="881074" y="963038"/>
            <a:ext cx="35158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i="1" dirty="0"/>
              <a:t>Alguns exemplos…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49246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PORQUÊ APRENDER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GODOT?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44" name="Agrupar 43">
            <a:extLst>
              <a:ext uri="{FF2B5EF4-FFF2-40B4-BE49-F238E27FC236}">
                <a16:creationId xmlns:a16="http://schemas.microsoft.com/office/drawing/2014/main" id="{068F1DE2-B7E9-4B66-B758-7912C24C12ED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BF116C0-A20E-4BFA-A067-0CBDC9CC914C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6" name="Conexão reta 45">
              <a:extLst>
                <a:ext uri="{FF2B5EF4-FFF2-40B4-BE49-F238E27FC236}">
                  <a16:creationId xmlns:a16="http://schemas.microsoft.com/office/drawing/2014/main" id="{C1DFD9DF-E5B8-42E2-9BBC-C18F8E529A56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DC5B48B-D001-45B0-BD4E-70ABF191D219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8" name="Conexão reta 47">
              <a:extLst>
                <a:ext uri="{FF2B5EF4-FFF2-40B4-BE49-F238E27FC236}">
                  <a16:creationId xmlns:a16="http://schemas.microsoft.com/office/drawing/2014/main" id="{F3C3B488-71E4-4E4F-84BC-88C79F66BDC2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97E58FF-CD4B-4CF1-B11B-CC7DCFB3B0E0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3FA0E7A-B76A-4D8F-81C2-78A797AD95D3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1" name="Conexão reta 50">
              <a:extLst>
                <a:ext uri="{FF2B5EF4-FFF2-40B4-BE49-F238E27FC236}">
                  <a16:creationId xmlns:a16="http://schemas.microsoft.com/office/drawing/2014/main" id="{5474BE90-F55E-438B-BAAB-C715B8A5CE89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D737912-288D-415A-952B-9162870D0B29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3" name="Conexão reta 52">
              <a:extLst>
                <a:ext uri="{FF2B5EF4-FFF2-40B4-BE49-F238E27FC236}">
                  <a16:creationId xmlns:a16="http://schemas.microsoft.com/office/drawing/2014/main" id="{31F1DD69-7BB9-481F-BF24-9DE6ED4425A6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6D46328-40F5-43A0-AC6C-F08FD8DC0F3D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5" name="Conexão reta 54">
              <a:extLst>
                <a:ext uri="{FF2B5EF4-FFF2-40B4-BE49-F238E27FC236}">
                  <a16:creationId xmlns:a16="http://schemas.microsoft.com/office/drawing/2014/main" id="{B00A4386-F91B-4720-A3E0-3F1B3924BD4F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C7D7B597-4B2E-491E-8A07-D45FB16A9CE3}"/>
              </a:ext>
            </a:extLst>
          </p:cNvPr>
          <p:cNvSpPr/>
          <p:nvPr/>
        </p:nvSpPr>
        <p:spPr>
          <a:xfrm>
            <a:off x="2784354" y="6350862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ED410-4908-4F46-BFCD-40AD50381486}"/>
              </a:ext>
            </a:extLst>
          </p:cNvPr>
          <p:cNvSpPr txBox="1"/>
          <p:nvPr/>
        </p:nvSpPr>
        <p:spPr>
          <a:xfrm>
            <a:off x="731520" y="1005839"/>
            <a:ext cx="3307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dirty="0"/>
              <a:t>Fácil e Versátil</a:t>
            </a:r>
            <a:endParaRPr lang="en-US" sz="3200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3DA67AE-3BEF-449A-8630-FBCC91CD81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46" y="1660196"/>
            <a:ext cx="4668922" cy="3342524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4387C468-11F3-47CE-BA44-7FEB3454C14A}"/>
              </a:ext>
            </a:extLst>
          </p:cNvPr>
          <p:cNvSpPr txBox="1"/>
          <p:nvPr/>
        </p:nvSpPr>
        <p:spPr>
          <a:xfrm>
            <a:off x="6862678" y="1068652"/>
            <a:ext cx="34700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dirty="0"/>
              <a:t>Leve e Universal</a:t>
            </a:r>
            <a:endParaRPr lang="en-US" sz="3200" dirty="0"/>
          </a:p>
        </p:txBody>
      </p:sp>
      <p:pic>
        <p:nvPicPr>
          <p:cNvPr id="10" name="Picture 9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F8BAE140-5224-4A84-975C-2344BE0F5E4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1"/>
          <a:stretch/>
        </p:blipFill>
        <p:spPr>
          <a:xfrm>
            <a:off x="6265630" y="2217218"/>
            <a:ext cx="5135517" cy="280232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B0FEF3E-4CEF-48D5-B69F-3558A23EBC1D}"/>
              </a:ext>
            </a:extLst>
          </p:cNvPr>
          <p:cNvSpPr txBox="1"/>
          <p:nvPr/>
        </p:nvSpPr>
        <p:spPr>
          <a:xfrm>
            <a:off x="3855041" y="5303717"/>
            <a:ext cx="3991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3200" dirty="0"/>
              <a:t>Open </a:t>
            </a:r>
            <a:r>
              <a:rPr lang="pt-PT" sz="3200" dirty="0" err="1"/>
              <a:t>Source</a:t>
            </a:r>
            <a:r>
              <a:rPr lang="pt-PT" sz="3200" dirty="0"/>
              <a:t> </a:t>
            </a:r>
            <a:r>
              <a:rPr lang="pt-PT" sz="3200" i="1" dirty="0"/>
              <a:t>(Claro)</a:t>
            </a:r>
            <a:endParaRPr lang="en-US" sz="3200" i="1" dirty="0"/>
          </a:p>
        </p:txBody>
      </p:sp>
      <p:pic>
        <p:nvPicPr>
          <p:cNvPr id="15" name="Picture 14" descr="A picture containing bird, gallinaceous bird, chicken&#10;&#10;Description automatically generated">
            <a:extLst>
              <a:ext uri="{FF2B5EF4-FFF2-40B4-BE49-F238E27FC236}">
                <a16:creationId xmlns:a16="http://schemas.microsoft.com/office/drawing/2014/main" id="{CD0243F4-8E59-446B-B2B6-BED5F446352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2979" y="2536005"/>
            <a:ext cx="3480817" cy="232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86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PORQUÊ APRENDER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GODOT?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44" name="Agrupar 43">
            <a:extLst>
              <a:ext uri="{FF2B5EF4-FFF2-40B4-BE49-F238E27FC236}">
                <a16:creationId xmlns:a16="http://schemas.microsoft.com/office/drawing/2014/main" id="{068F1DE2-B7E9-4B66-B758-7912C24C12ED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BF116C0-A20E-4BFA-A067-0CBDC9CC914C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6" name="Conexão reta 45">
              <a:extLst>
                <a:ext uri="{FF2B5EF4-FFF2-40B4-BE49-F238E27FC236}">
                  <a16:creationId xmlns:a16="http://schemas.microsoft.com/office/drawing/2014/main" id="{C1DFD9DF-E5B8-42E2-9BBC-C18F8E529A56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DC5B48B-D001-45B0-BD4E-70ABF191D219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8" name="Conexão reta 47">
              <a:extLst>
                <a:ext uri="{FF2B5EF4-FFF2-40B4-BE49-F238E27FC236}">
                  <a16:creationId xmlns:a16="http://schemas.microsoft.com/office/drawing/2014/main" id="{F3C3B488-71E4-4E4F-84BC-88C79F66BDC2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97E58FF-CD4B-4CF1-B11B-CC7DCFB3B0E0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73FA0E7A-B76A-4D8F-81C2-78A797AD95D3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1" name="Conexão reta 50">
              <a:extLst>
                <a:ext uri="{FF2B5EF4-FFF2-40B4-BE49-F238E27FC236}">
                  <a16:creationId xmlns:a16="http://schemas.microsoft.com/office/drawing/2014/main" id="{5474BE90-F55E-438B-BAAB-C715B8A5CE89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9D737912-288D-415A-952B-9162870D0B29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3" name="Conexão reta 52">
              <a:extLst>
                <a:ext uri="{FF2B5EF4-FFF2-40B4-BE49-F238E27FC236}">
                  <a16:creationId xmlns:a16="http://schemas.microsoft.com/office/drawing/2014/main" id="{31F1DD69-7BB9-481F-BF24-9DE6ED4425A6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F6D46328-40F5-43A0-AC6C-F08FD8DC0F3D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5" name="Conexão reta 54">
              <a:extLst>
                <a:ext uri="{FF2B5EF4-FFF2-40B4-BE49-F238E27FC236}">
                  <a16:creationId xmlns:a16="http://schemas.microsoft.com/office/drawing/2014/main" id="{B00A4386-F91B-4720-A3E0-3F1B3924BD4F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C7D7B597-4B2E-491E-8A07-D45FB16A9CE3}"/>
              </a:ext>
            </a:extLst>
          </p:cNvPr>
          <p:cNvSpPr/>
          <p:nvPr/>
        </p:nvSpPr>
        <p:spPr>
          <a:xfrm>
            <a:off x="2784354" y="6350862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3ED410-4908-4F46-BFCD-40AD50381486}"/>
              </a:ext>
            </a:extLst>
          </p:cNvPr>
          <p:cNvSpPr txBox="1"/>
          <p:nvPr/>
        </p:nvSpPr>
        <p:spPr>
          <a:xfrm>
            <a:off x="731520" y="1005839"/>
            <a:ext cx="3307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Alguns Projetos</a:t>
            </a:r>
            <a:endParaRPr lang="en-US" sz="3200" dirty="0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286077C-42B7-4145-888B-55663D6488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1702046"/>
            <a:ext cx="4287963" cy="2503958"/>
          </a:xfrm>
          <a:prstGeom prst="rect">
            <a:avLst/>
          </a:prstGeom>
        </p:spPr>
      </p:pic>
      <p:pic>
        <p:nvPicPr>
          <p:cNvPr id="16" name="Picture 15" descr="A picture containing text, sky, outdoor, clouds&#10;&#10;Description automatically generated">
            <a:extLst>
              <a:ext uri="{FF2B5EF4-FFF2-40B4-BE49-F238E27FC236}">
                <a16:creationId xmlns:a16="http://schemas.microsoft.com/office/drawing/2014/main" id="{6E46E092-3187-4CCF-A721-599CA1A62AE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2636"/>
          <a:stretch/>
        </p:blipFill>
        <p:spPr>
          <a:xfrm>
            <a:off x="7130318" y="1661868"/>
            <a:ext cx="4572000" cy="2503958"/>
          </a:xfrm>
          <a:prstGeom prst="rect">
            <a:avLst/>
          </a:prstGeom>
        </p:spPr>
      </p:pic>
      <p:pic>
        <p:nvPicPr>
          <p:cNvPr id="9" name="Picture 8" descr="A screen shot of a video game&#10;&#10;Description automatically generated with low confidence">
            <a:extLst>
              <a:ext uri="{FF2B5EF4-FFF2-40B4-BE49-F238E27FC236}">
                <a16:creationId xmlns:a16="http://schemas.microsoft.com/office/drawing/2014/main" id="{C382BEE4-EA2F-43C2-A2A3-B5B8A329C09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5796" y="3238985"/>
            <a:ext cx="4437095" cy="249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302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USO NO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UAV-ART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48965AAC-296E-4AC2-B9A7-FCB2AF3B65AE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67C95AB-D765-4881-9341-0BBBAB2ECF7D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" name="Conexão reta 4">
              <a:extLst>
                <a:ext uri="{FF2B5EF4-FFF2-40B4-BE49-F238E27FC236}">
                  <a16:creationId xmlns:a16="http://schemas.microsoft.com/office/drawing/2014/main" id="{07A26611-737D-417B-AFB5-6BAA77E06F32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8B1D485-1067-499F-AE48-E804523513EC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0" name="Conexão reta 9">
              <a:extLst>
                <a:ext uri="{FF2B5EF4-FFF2-40B4-BE49-F238E27FC236}">
                  <a16:creationId xmlns:a16="http://schemas.microsoft.com/office/drawing/2014/main" id="{AD322A2E-E77D-4DCD-827E-CB367498699F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7FBEA6A-2447-4210-A733-FDB7EBAC361D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5D7F5B-C40E-4F95-AE9D-0C0720D5F5EB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6" name="Conexão reta 15">
              <a:extLst>
                <a:ext uri="{FF2B5EF4-FFF2-40B4-BE49-F238E27FC236}">
                  <a16:creationId xmlns:a16="http://schemas.microsoft.com/office/drawing/2014/main" id="{A709BAA7-7C70-4A04-B49B-5EA80BEFC016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A9851D0-CB66-4A24-83B1-809597086FA7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18" name="Conexão reta 17">
              <a:extLst>
                <a:ext uri="{FF2B5EF4-FFF2-40B4-BE49-F238E27FC236}">
                  <a16:creationId xmlns:a16="http://schemas.microsoft.com/office/drawing/2014/main" id="{7DABA8B6-CCBA-4E8B-BA41-3BEF79B52F74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7788C5B-CED9-45C9-9094-CCE74E0091A3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20" name="Conexão reta 19">
              <a:extLst>
                <a:ext uri="{FF2B5EF4-FFF2-40B4-BE49-F238E27FC236}">
                  <a16:creationId xmlns:a16="http://schemas.microsoft.com/office/drawing/2014/main" id="{6B89BD2B-644F-46BC-ADDE-ADE64B4323E0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sp>
        <p:nvSpPr>
          <p:cNvPr id="29" name="Oval 28">
            <a:extLst>
              <a:ext uri="{FF2B5EF4-FFF2-40B4-BE49-F238E27FC236}">
                <a16:creationId xmlns:a16="http://schemas.microsoft.com/office/drawing/2014/main" id="{21B59C78-5DC1-4E6F-9F06-FAA97CA835DD}"/>
              </a:ext>
            </a:extLst>
          </p:cNvPr>
          <p:cNvSpPr/>
          <p:nvPr/>
        </p:nvSpPr>
        <p:spPr>
          <a:xfrm>
            <a:off x="4041591" y="6352179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2843E-1404-4982-8F96-FF3591F06E94}"/>
              </a:ext>
            </a:extLst>
          </p:cNvPr>
          <p:cNvSpPr txBox="1"/>
          <p:nvPr/>
        </p:nvSpPr>
        <p:spPr>
          <a:xfrm>
            <a:off x="957388" y="1440233"/>
            <a:ext cx="3636587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PT" sz="3600" b="1" dirty="0" err="1"/>
              <a:t>Groundstation</a:t>
            </a:r>
            <a:endParaRPr lang="pt-PT" sz="36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b="1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PT" sz="3600" dirty="0"/>
              <a:t>Visão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PT" sz="3600" dirty="0"/>
              <a:t>Apresentação de Resultados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pt-PT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</p:txBody>
      </p: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F504A382-31EB-4471-965F-C68B9637AC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869" y="1040470"/>
            <a:ext cx="3729066" cy="1969413"/>
          </a:xfrm>
          <a:prstGeom prst="rect">
            <a:avLst/>
          </a:prstGeom>
        </p:spPr>
      </p:pic>
      <p:pic>
        <p:nvPicPr>
          <p:cNvPr id="25" name="Picture 24" descr="Graphical user interface, website&#10;&#10;Description automatically generated with medium confidence">
            <a:extLst>
              <a:ext uri="{FF2B5EF4-FFF2-40B4-BE49-F238E27FC236}">
                <a16:creationId xmlns:a16="http://schemas.microsoft.com/office/drawing/2014/main" id="{2B2DDDA1-7328-42CB-A7C8-8CA4594A529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8" b="-1"/>
          <a:stretch/>
        </p:blipFill>
        <p:spPr>
          <a:xfrm>
            <a:off x="7837869" y="3371621"/>
            <a:ext cx="3729066" cy="213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851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PLANO DE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TRABALHO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41" name="Agrupar 40">
            <a:extLst>
              <a:ext uri="{FF2B5EF4-FFF2-40B4-BE49-F238E27FC236}">
                <a16:creationId xmlns:a16="http://schemas.microsoft.com/office/drawing/2014/main" id="{84BCAA3F-FEC7-4100-8C05-6091AA448E54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0F650E4-D5CC-4FCE-91A4-4E3E9C42FCBA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3" name="Conexão reta 42">
              <a:extLst>
                <a:ext uri="{FF2B5EF4-FFF2-40B4-BE49-F238E27FC236}">
                  <a16:creationId xmlns:a16="http://schemas.microsoft.com/office/drawing/2014/main" id="{23F3A221-30B3-4C87-9A50-A4597B57CE89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DFADD12-50AD-4A25-B5FB-4DC405AD2EB3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5" name="Conexão reta 44">
              <a:extLst>
                <a:ext uri="{FF2B5EF4-FFF2-40B4-BE49-F238E27FC236}">
                  <a16:creationId xmlns:a16="http://schemas.microsoft.com/office/drawing/2014/main" id="{0D3065E0-7A09-4A03-B6F5-8083F2638C58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53337FA8-8F91-44DB-9B1A-E135A548E27D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0829312-CE8F-437C-ACBF-7FB8DFEC1A09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8" name="Conexão reta 47">
              <a:extLst>
                <a:ext uri="{FF2B5EF4-FFF2-40B4-BE49-F238E27FC236}">
                  <a16:creationId xmlns:a16="http://schemas.microsoft.com/office/drawing/2014/main" id="{FCD3BA0F-B906-4323-9B76-B92F93A1527F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DF35595-65F8-4BD5-A0CD-C27D03D8E7CE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0" name="Conexão reta 49">
              <a:extLst>
                <a:ext uri="{FF2B5EF4-FFF2-40B4-BE49-F238E27FC236}">
                  <a16:creationId xmlns:a16="http://schemas.microsoft.com/office/drawing/2014/main" id="{46B8A3C7-DDD1-4B63-A608-902B6978CAA4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880A3B0-5EF1-4C56-BFC5-35F841BCB29A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52" name="Conexão reta 51">
              <a:extLst>
                <a:ext uri="{FF2B5EF4-FFF2-40B4-BE49-F238E27FC236}">
                  <a16:creationId xmlns:a16="http://schemas.microsoft.com/office/drawing/2014/main" id="{4F5A1663-7155-4C66-892E-72A28B0247AD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B3AA766B-34A6-4196-A9A8-787B05244178}"/>
              </a:ext>
            </a:extLst>
          </p:cNvPr>
          <p:cNvSpPr/>
          <p:nvPr/>
        </p:nvSpPr>
        <p:spPr>
          <a:xfrm>
            <a:off x="5308221" y="6362188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B23857-0E2D-4E86-9A73-893A95CCCF78}"/>
              </a:ext>
            </a:extLst>
          </p:cNvPr>
          <p:cNvSpPr txBox="1"/>
          <p:nvPr/>
        </p:nvSpPr>
        <p:spPr>
          <a:xfrm>
            <a:off x="3191411" y="1446640"/>
            <a:ext cx="576519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PT" sz="4000" dirty="0"/>
              <a:t>Familiarização interface</a:t>
            </a:r>
          </a:p>
          <a:p>
            <a:pPr marL="342900" indent="-342900">
              <a:buFont typeface="+mj-lt"/>
              <a:buAutoNum type="arabicPeriod"/>
            </a:pPr>
            <a:endParaRPr lang="pt-PT" sz="4000" dirty="0"/>
          </a:p>
          <a:p>
            <a:pPr marL="342900" indent="-342900">
              <a:buFont typeface="+mj-lt"/>
              <a:buAutoNum type="arabicPeriod"/>
            </a:pPr>
            <a:r>
              <a:rPr lang="pt-PT" sz="4000" dirty="0"/>
              <a:t>Projeto</a:t>
            </a:r>
          </a:p>
          <a:p>
            <a:pPr marL="342900" indent="-342900">
              <a:buFont typeface="+mj-lt"/>
              <a:buAutoNum type="arabicPeriod"/>
            </a:pPr>
            <a:endParaRPr lang="pt-PT" sz="4000" dirty="0"/>
          </a:p>
          <a:p>
            <a:pPr marL="342900" indent="-342900">
              <a:buFont typeface="+mj-lt"/>
              <a:buAutoNum type="arabicPeriod"/>
            </a:pPr>
            <a:r>
              <a:rPr lang="pt-PT" sz="4000" dirty="0"/>
              <a:t>Organização </a:t>
            </a:r>
            <a:r>
              <a:rPr lang="pt-PT" sz="4000" dirty="0" err="1"/>
              <a:t>Groundstation</a:t>
            </a:r>
            <a:endParaRPr lang="pt-PT" sz="4000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731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go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CF8B8E00-9727-4337-860F-BDD06E5C25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48882"/>
            <a:ext cx="3810000" cy="3810000"/>
          </a:xfrm>
          <a:prstGeom prst="rect">
            <a:avLst/>
          </a:prstGeom>
        </p:spPr>
      </p:pic>
      <p:pic>
        <p:nvPicPr>
          <p:cNvPr id="4" name="Picture 3" descr="A picture containing text, monitor, computer, electronics&#10;&#10;Description automatically generated">
            <a:extLst>
              <a:ext uri="{FF2B5EF4-FFF2-40B4-BE49-F238E27FC236}">
                <a16:creationId xmlns:a16="http://schemas.microsoft.com/office/drawing/2014/main" id="{3D8C480B-663E-491C-B494-6AA338B1E2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01" y="865313"/>
            <a:ext cx="9331335" cy="5127374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GODOT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EDITOR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82BFFD5-CE8A-43EA-A4C9-89BD77D13A01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731A6E6-6211-4867-ABA8-7461D75894CA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1" name="Conexão reta 30">
              <a:extLst>
                <a:ext uri="{FF2B5EF4-FFF2-40B4-BE49-F238E27FC236}">
                  <a16:creationId xmlns:a16="http://schemas.microsoft.com/office/drawing/2014/main" id="{F61C003F-F764-4740-9D9F-A2048D395351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DB547C3-707D-47A4-B86B-450867FF00DA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3" name="Conexão reta 32">
              <a:extLst>
                <a:ext uri="{FF2B5EF4-FFF2-40B4-BE49-F238E27FC236}">
                  <a16:creationId xmlns:a16="http://schemas.microsoft.com/office/drawing/2014/main" id="{E5C3F41A-3330-49C8-B13C-EAC2B7DA6993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5B6D9D-70D2-43A2-BB54-81022088C16B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136972D-3009-4FB8-AB05-E0703BA98AE8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6" name="Conexão reta 35">
              <a:extLst>
                <a:ext uri="{FF2B5EF4-FFF2-40B4-BE49-F238E27FC236}">
                  <a16:creationId xmlns:a16="http://schemas.microsoft.com/office/drawing/2014/main" id="{D2FE71CA-7E1C-4427-A4B5-2AE1B0599FDD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34A890E-CEB8-4EB9-93A0-D5D6BEEE8104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8" name="Conexão reta 37">
              <a:extLst>
                <a:ext uri="{FF2B5EF4-FFF2-40B4-BE49-F238E27FC236}">
                  <a16:creationId xmlns:a16="http://schemas.microsoft.com/office/drawing/2014/main" id="{8D6006F2-5786-477F-AE65-7A6EFDDA02C9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DB63BED-E56D-4391-8D1B-579AEB71F236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0" name="Conexão reta 39">
              <a:extLst>
                <a:ext uri="{FF2B5EF4-FFF2-40B4-BE49-F238E27FC236}">
                  <a16:creationId xmlns:a16="http://schemas.microsoft.com/office/drawing/2014/main" id="{B743B232-51A2-4984-9406-1E86A19D4073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Oval 40">
            <a:extLst>
              <a:ext uri="{FF2B5EF4-FFF2-40B4-BE49-F238E27FC236}">
                <a16:creationId xmlns:a16="http://schemas.microsoft.com/office/drawing/2014/main" id="{3324F1B9-389D-4E33-A7CE-6AB606ED9C88}"/>
              </a:ext>
            </a:extLst>
          </p:cNvPr>
          <p:cNvSpPr/>
          <p:nvPr/>
        </p:nvSpPr>
        <p:spPr>
          <a:xfrm>
            <a:off x="6582129" y="6350819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220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62854" y="71120"/>
            <a:ext cx="8503226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PROJETO: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WAYPOINTS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82BFFD5-CE8A-43EA-A4C9-89BD77D13A01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731A6E6-6211-4867-ABA8-7461D75894CA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1" name="Conexão reta 30">
              <a:extLst>
                <a:ext uri="{FF2B5EF4-FFF2-40B4-BE49-F238E27FC236}">
                  <a16:creationId xmlns:a16="http://schemas.microsoft.com/office/drawing/2014/main" id="{F61C003F-F764-4740-9D9F-A2048D395351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DB547C3-707D-47A4-B86B-450867FF00DA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3" name="Conexão reta 32">
              <a:extLst>
                <a:ext uri="{FF2B5EF4-FFF2-40B4-BE49-F238E27FC236}">
                  <a16:creationId xmlns:a16="http://schemas.microsoft.com/office/drawing/2014/main" id="{E5C3F41A-3330-49C8-B13C-EAC2B7DA6993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5B6D9D-70D2-43A2-BB54-81022088C16B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136972D-3009-4FB8-AB05-E0703BA98AE8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6" name="Conexão reta 35">
              <a:extLst>
                <a:ext uri="{FF2B5EF4-FFF2-40B4-BE49-F238E27FC236}">
                  <a16:creationId xmlns:a16="http://schemas.microsoft.com/office/drawing/2014/main" id="{D2FE71CA-7E1C-4427-A4B5-2AE1B0599FDD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34A890E-CEB8-4EB9-93A0-D5D6BEEE8104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8" name="Conexão reta 37">
              <a:extLst>
                <a:ext uri="{FF2B5EF4-FFF2-40B4-BE49-F238E27FC236}">
                  <a16:creationId xmlns:a16="http://schemas.microsoft.com/office/drawing/2014/main" id="{8D6006F2-5786-477F-AE65-7A6EFDDA02C9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DB63BED-E56D-4391-8D1B-579AEB71F236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0" name="Conexão reta 39">
              <a:extLst>
                <a:ext uri="{FF2B5EF4-FFF2-40B4-BE49-F238E27FC236}">
                  <a16:creationId xmlns:a16="http://schemas.microsoft.com/office/drawing/2014/main" id="{B743B232-51A2-4984-9406-1E86A19D4073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89FADDAB-8FC4-4CFC-83DD-93A06334CDB2}"/>
              </a:ext>
            </a:extLst>
          </p:cNvPr>
          <p:cNvSpPr/>
          <p:nvPr/>
        </p:nvSpPr>
        <p:spPr>
          <a:xfrm>
            <a:off x="7856296" y="6360055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DA36E8C-6925-47D4-968C-269CA767F7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934" y="922846"/>
            <a:ext cx="9491569" cy="50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309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m 29">
            <a:extLst>
              <a:ext uri="{FF2B5EF4-FFF2-40B4-BE49-F238E27FC236}">
                <a16:creationId xmlns:a16="http://schemas.microsoft.com/office/drawing/2014/main" id="{CC9C8F1D-4C8E-4FAD-AF60-076333C0C35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370205" flipH="1" flipV="1">
            <a:off x="-1292181" y="3085298"/>
            <a:ext cx="2535807" cy="3785976"/>
          </a:xfrm>
          <a:prstGeom prst="rect">
            <a:avLst/>
          </a:prstGeom>
        </p:spPr>
      </p:pic>
      <p:sp>
        <p:nvSpPr>
          <p:cNvPr id="2" name="Retângulo 1">
            <a:extLst>
              <a:ext uri="{FF2B5EF4-FFF2-40B4-BE49-F238E27FC236}">
                <a16:creationId xmlns:a16="http://schemas.microsoft.com/office/drawing/2014/main" id="{D4C0DD7A-D4DF-45EB-9D85-D58B507FB7B0}"/>
              </a:ext>
            </a:extLst>
          </p:cNvPr>
          <p:cNvSpPr/>
          <p:nvPr/>
        </p:nvSpPr>
        <p:spPr>
          <a:xfrm>
            <a:off x="0" y="6117995"/>
            <a:ext cx="12192000" cy="749431"/>
          </a:xfrm>
          <a:prstGeom prst="rect">
            <a:avLst/>
          </a:prstGeom>
          <a:solidFill>
            <a:srgbClr val="1182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AEEA0763-2FCD-42D0-8922-736773996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57" t="31600" r="16916" b="28524"/>
          <a:stretch/>
        </p:blipFill>
        <p:spPr>
          <a:xfrm>
            <a:off x="74751" y="6187577"/>
            <a:ext cx="1612647" cy="689276"/>
          </a:xfrm>
          <a:prstGeom prst="rect">
            <a:avLst/>
          </a:prstGeom>
        </p:spPr>
      </p:pic>
      <p:sp>
        <p:nvSpPr>
          <p:cNvPr id="14" name="TextBox 10">
            <a:extLst>
              <a:ext uri="{FF2B5EF4-FFF2-40B4-BE49-F238E27FC236}">
                <a16:creationId xmlns:a16="http://schemas.microsoft.com/office/drawing/2014/main" id="{CBBD0846-EA8A-4846-A7EA-F55AF6B1E262}"/>
              </a:ext>
            </a:extLst>
          </p:cNvPr>
          <p:cNvSpPr txBox="1"/>
          <p:nvPr/>
        </p:nvSpPr>
        <p:spPr>
          <a:xfrm>
            <a:off x="508693" y="22329"/>
            <a:ext cx="9877698" cy="815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800" dirty="0">
                <a:latin typeface="Bebas Neue" panose="020B0606020202050201" pitchFamily="34" charset="0"/>
              </a:rPr>
              <a:t>GROUNDSTATION: </a:t>
            </a:r>
            <a:r>
              <a:rPr lang="en-US" sz="4800" dirty="0">
                <a:solidFill>
                  <a:srgbClr val="11824C"/>
                </a:solidFill>
                <a:latin typeface="Bebas Neue" panose="020B0606020202050201" pitchFamily="34" charset="0"/>
              </a:rPr>
              <a:t>ORGANIZAÇÃO</a:t>
            </a:r>
            <a:endParaRPr kumimoji="0" lang="ru-RU" sz="4800" i="0" u="none" strike="noStrike" cap="none" spc="0" normalizeH="0" baseline="0" dirty="0">
              <a:ln>
                <a:noFill/>
              </a:ln>
              <a:solidFill>
                <a:srgbClr val="11824C"/>
              </a:solidFill>
              <a:effectLst/>
              <a:uFillTx/>
              <a:sym typeface="Avenir Book"/>
            </a:endParaRPr>
          </a:p>
        </p:txBody>
      </p:sp>
      <p:sp>
        <p:nvSpPr>
          <p:cNvPr id="24" name="Triângulo isósceles 23">
            <a:extLst>
              <a:ext uri="{FF2B5EF4-FFF2-40B4-BE49-F238E27FC236}">
                <a16:creationId xmlns:a16="http://schemas.microsoft.com/office/drawing/2014/main" id="{A7481F52-670C-433D-9A9B-8D48CB64DA88}"/>
              </a:ext>
            </a:extLst>
          </p:cNvPr>
          <p:cNvSpPr/>
          <p:nvPr/>
        </p:nvSpPr>
        <p:spPr>
          <a:xfrm>
            <a:off x="11777240" y="6124803"/>
            <a:ext cx="433103" cy="749431"/>
          </a:xfrm>
          <a:prstGeom prst="triangle">
            <a:avLst>
              <a:gd name="adj" fmla="val 10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 descr="Uma imagem com texto, ClipArt&#10;&#10;Descrição gerada automaticamente">
            <a:extLst>
              <a:ext uri="{FF2B5EF4-FFF2-40B4-BE49-F238E27FC236}">
                <a16:creationId xmlns:a16="http://schemas.microsoft.com/office/drawing/2014/main" id="{B0E170A1-5EBF-4E5C-A39F-03AFBBB0C3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28"/>
          <a:stretch/>
        </p:blipFill>
        <p:spPr>
          <a:xfrm>
            <a:off x="10094630" y="6305133"/>
            <a:ext cx="1669231" cy="41156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D49C4B4-7BA0-41AE-B573-BD9EED440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968893">
            <a:off x="-457182" y="-1088427"/>
            <a:ext cx="2535807" cy="3785976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D4353285-2563-4ECE-8E92-57965ACF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384785" y="-366983"/>
            <a:ext cx="1440233" cy="2174198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050F9813-888B-4D04-869A-1BEC0E88C3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57821" flipH="1">
            <a:off x="9983296" y="2950061"/>
            <a:ext cx="2535807" cy="3785976"/>
          </a:xfrm>
          <a:prstGeom prst="rect">
            <a:avLst/>
          </a:prstGeom>
        </p:spPr>
      </p:pic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82BFFD5-CE8A-43EA-A4C9-89BD77D13A01}"/>
              </a:ext>
            </a:extLst>
          </p:cNvPr>
          <p:cNvGrpSpPr/>
          <p:nvPr/>
        </p:nvGrpSpPr>
        <p:grpSpPr>
          <a:xfrm>
            <a:off x="2775682" y="6348710"/>
            <a:ext cx="6640636" cy="288000"/>
            <a:chOff x="2775682" y="6348710"/>
            <a:chExt cx="6640636" cy="288000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731A6E6-6211-4867-ABA8-7461D75894CA}"/>
                </a:ext>
              </a:extLst>
            </p:cNvPr>
            <p:cNvSpPr/>
            <p:nvPr/>
          </p:nvSpPr>
          <p:spPr>
            <a:xfrm>
              <a:off x="277568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1" name="Conexão reta 30">
              <a:extLst>
                <a:ext uri="{FF2B5EF4-FFF2-40B4-BE49-F238E27FC236}">
                  <a16:creationId xmlns:a16="http://schemas.microsoft.com/office/drawing/2014/main" id="{F61C003F-F764-4740-9D9F-A2048D395351}"/>
                </a:ext>
              </a:extLst>
            </p:cNvPr>
            <p:cNvCxnSpPr>
              <a:cxnSpLocks/>
            </p:cNvCxnSpPr>
            <p:nvPr/>
          </p:nvCxnSpPr>
          <p:spPr>
            <a:xfrm>
              <a:off x="306368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1DB547C3-707D-47A4-B86B-450867FF00DA}"/>
                </a:ext>
              </a:extLst>
            </p:cNvPr>
            <p:cNvSpPr/>
            <p:nvPr/>
          </p:nvSpPr>
          <p:spPr>
            <a:xfrm>
              <a:off x="403887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3" name="Conexão reta 32">
              <a:extLst>
                <a:ext uri="{FF2B5EF4-FFF2-40B4-BE49-F238E27FC236}">
                  <a16:creationId xmlns:a16="http://schemas.microsoft.com/office/drawing/2014/main" id="{E5C3F41A-3330-49C8-B13C-EAC2B7DA6993}"/>
                </a:ext>
              </a:extLst>
            </p:cNvPr>
            <p:cNvCxnSpPr>
              <a:cxnSpLocks/>
            </p:cNvCxnSpPr>
            <p:nvPr/>
          </p:nvCxnSpPr>
          <p:spPr>
            <a:xfrm>
              <a:off x="432687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F95B6D9D-70D2-43A2-BB54-81022088C16B}"/>
                </a:ext>
              </a:extLst>
            </p:cNvPr>
            <p:cNvSpPr/>
            <p:nvPr/>
          </p:nvSpPr>
          <p:spPr>
            <a:xfrm>
              <a:off x="5302062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136972D-3009-4FB8-AB05-E0703BA98AE8}"/>
                </a:ext>
              </a:extLst>
            </p:cNvPr>
            <p:cNvSpPr/>
            <p:nvPr/>
          </p:nvSpPr>
          <p:spPr>
            <a:xfrm>
              <a:off x="6574679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6" name="Conexão reta 35">
              <a:extLst>
                <a:ext uri="{FF2B5EF4-FFF2-40B4-BE49-F238E27FC236}">
                  <a16:creationId xmlns:a16="http://schemas.microsoft.com/office/drawing/2014/main" id="{D2FE71CA-7E1C-4427-A4B5-2AE1B0599FDD}"/>
                </a:ext>
              </a:extLst>
            </p:cNvPr>
            <p:cNvCxnSpPr>
              <a:cxnSpLocks/>
            </p:cNvCxnSpPr>
            <p:nvPr/>
          </p:nvCxnSpPr>
          <p:spPr>
            <a:xfrm>
              <a:off x="6862679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34A890E-CEB8-4EB9-93A0-D5D6BEEE8104}"/>
                </a:ext>
              </a:extLst>
            </p:cNvPr>
            <p:cNvSpPr/>
            <p:nvPr/>
          </p:nvSpPr>
          <p:spPr>
            <a:xfrm>
              <a:off x="7847296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38" name="Conexão reta 37">
              <a:extLst>
                <a:ext uri="{FF2B5EF4-FFF2-40B4-BE49-F238E27FC236}">
                  <a16:creationId xmlns:a16="http://schemas.microsoft.com/office/drawing/2014/main" id="{8D6006F2-5786-477F-AE65-7A6EFDDA02C9}"/>
                </a:ext>
              </a:extLst>
            </p:cNvPr>
            <p:cNvCxnSpPr>
              <a:cxnSpLocks/>
            </p:cNvCxnSpPr>
            <p:nvPr/>
          </p:nvCxnSpPr>
          <p:spPr>
            <a:xfrm>
              <a:off x="8135296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6DB63BED-E56D-4391-8D1B-579AEB71F236}"/>
                </a:ext>
              </a:extLst>
            </p:cNvPr>
            <p:cNvSpPr/>
            <p:nvPr/>
          </p:nvSpPr>
          <p:spPr>
            <a:xfrm>
              <a:off x="9128318" y="6348710"/>
              <a:ext cx="288000" cy="288000"/>
            </a:xfrm>
            <a:prstGeom prst="ellipse">
              <a:avLst/>
            </a:prstGeom>
            <a:solidFill>
              <a:srgbClr val="11824C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cxnSp>
          <p:nvCxnSpPr>
            <p:cNvPr id="40" name="Conexão reta 39">
              <a:extLst>
                <a:ext uri="{FF2B5EF4-FFF2-40B4-BE49-F238E27FC236}">
                  <a16:creationId xmlns:a16="http://schemas.microsoft.com/office/drawing/2014/main" id="{B743B232-51A2-4984-9406-1E86A19D4073}"/>
                </a:ext>
              </a:extLst>
            </p:cNvPr>
            <p:cNvCxnSpPr>
              <a:cxnSpLocks/>
            </p:cNvCxnSpPr>
            <p:nvPr/>
          </p:nvCxnSpPr>
          <p:spPr>
            <a:xfrm>
              <a:off x="5590062" y="6492710"/>
              <a:ext cx="97519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F9543E09-E3EA-43D6-B3FB-F4F3D7D2BC85}"/>
              </a:ext>
            </a:extLst>
          </p:cNvPr>
          <p:cNvSpPr/>
          <p:nvPr/>
        </p:nvSpPr>
        <p:spPr>
          <a:xfrm>
            <a:off x="9131586" y="6363691"/>
            <a:ext cx="270000" cy="27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 descr="A picture containing text, remote, control, black&#10;&#10;Description automatically generated">
            <a:extLst>
              <a:ext uri="{FF2B5EF4-FFF2-40B4-BE49-F238E27FC236}">
                <a16:creationId xmlns:a16="http://schemas.microsoft.com/office/drawing/2014/main" id="{2FE71292-12E9-4170-A56F-F49B538F7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93" y="907519"/>
            <a:ext cx="1975597" cy="45492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52A6E-F9E6-4BDE-B028-496E7E7D206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"/>
          <a:stretch/>
        </p:blipFill>
        <p:spPr>
          <a:xfrm>
            <a:off x="3058031" y="907519"/>
            <a:ext cx="8282517" cy="455715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FB0B2AE-74E4-4C1D-9049-4680079052F5}"/>
              </a:ext>
            </a:extLst>
          </p:cNvPr>
          <p:cNvSpPr/>
          <p:nvPr/>
        </p:nvSpPr>
        <p:spPr>
          <a:xfrm>
            <a:off x="601980" y="1440233"/>
            <a:ext cx="1805940" cy="11424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02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4351</TotalTime>
  <Words>249</Words>
  <Application>Microsoft Office PowerPoint</Application>
  <PresentationFormat>Widescreen</PresentationFormat>
  <Paragraphs>66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Bebas Neue</vt:lpstr>
      <vt:lpstr>Calibri</vt:lpstr>
      <vt:lpstr>Calibri Light</vt:lpstr>
      <vt:lpstr>charter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Vítor Narciso</dc:creator>
  <cp:lastModifiedBy>P Caires</cp:lastModifiedBy>
  <cp:revision>39</cp:revision>
  <dcterms:created xsi:type="dcterms:W3CDTF">2021-04-06T11:34:44Z</dcterms:created>
  <dcterms:modified xsi:type="dcterms:W3CDTF">2021-04-24T19:01:30Z</dcterms:modified>
</cp:coreProperties>
</file>

<file path=docProps/thumbnail.jpeg>
</file>